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6" r:id="rId4"/>
    <p:sldId id="257" r:id="rId5"/>
    <p:sldId id="258" r:id="rId6"/>
    <p:sldId id="272" r:id="rId7"/>
    <p:sldId id="274" r:id="rId8"/>
    <p:sldId id="275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77" r:id="rId18"/>
    <p:sldId id="267" r:id="rId19"/>
    <p:sldId id="268" r:id="rId20"/>
    <p:sldId id="269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052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810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153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208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3135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640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2141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72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28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065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897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627E-398E-4FF6-A49C-0EB435E1F886}" type="datetimeFigureOut">
              <a:rPr lang="en-US" smtClean="0"/>
              <a:pPr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321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\\n" TargetMode="External"/><Relationship Id="rId2" Type="http://schemas.openxmlformats.org/officeDocument/2006/relationships/hyperlink" Target="file:///\\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v" TargetMode="External"/><Relationship Id="rId5" Type="http://schemas.openxmlformats.org/officeDocument/2006/relationships/hyperlink" Target="file:///\\t" TargetMode="External"/><Relationship Id="rId4" Type="http://schemas.openxmlformats.org/officeDocument/2006/relationships/hyperlink" Target="file:///\\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\\u00A9" TargetMode="External"/><Relationship Id="rId2" Type="http://schemas.openxmlformats.org/officeDocument/2006/relationships/hyperlink" Target="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MySQL Regular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Quick Overview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0494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REGEXP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Find field values that begin with any single character but end in a precise pattern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‘.CCCC’</a:t>
            </a:r>
          </a:p>
          <a:p>
            <a:pPr lvl="1"/>
            <a:r>
              <a:rPr lang="en-US" dirty="0" smtClean="0"/>
              <a:t>The . Is any single character</a:t>
            </a:r>
          </a:p>
          <a:p>
            <a:pPr lvl="1"/>
            <a:r>
              <a:rPr lang="en-US" dirty="0" smtClean="0"/>
              <a:t>CCCC is a precise character string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‘.YM_56’</a:t>
            </a:r>
          </a:p>
          <a:p>
            <a:pPr lvl="1"/>
            <a:r>
              <a:rPr lang="en-US" dirty="0" smtClean="0"/>
              <a:t>Returns all fields with strings that begin with any character but then contain exactly YM_56</a:t>
            </a:r>
          </a:p>
          <a:p>
            <a:pPr lvl="1"/>
            <a:r>
              <a:rPr lang="en-US" dirty="0" smtClean="0"/>
              <a:t>Like: LIKE ‘%YM_56 except Like would return any record with a field value that contains YM_56 but with any number of characters prior to the M  </a:t>
            </a:r>
          </a:p>
        </p:txBody>
      </p:sp>
    </p:spTree>
    <p:extLst>
      <p:ext uri="{BB962C8B-B14F-4D97-AF65-F5344CB8AC3E}">
        <p14:creationId xmlns="" xmlns:p14="http://schemas.microsoft.com/office/powerpoint/2010/main" val="1751873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 and “Case”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Expression matches are not limited by case</a:t>
            </a:r>
          </a:p>
          <a:p>
            <a:pPr lvl="1"/>
            <a:r>
              <a:rPr lang="en-US" dirty="0" smtClean="0"/>
              <a:t>Fields containing sym_56 or </a:t>
            </a:r>
            <a:r>
              <a:rPr lang="en-US" dirty="0" err="1" smtClean="0"/>
              <a:t>sYM</a:t>
            </a:r>
            <a:r>
              <a:rPr lang="en-US" dirty="0"/>
              <a:t> </a:t>
            </a:r>
            <a:r>
              <a:rPr lang="en-US" dirty="0" smtClean="0"/>
              <a:t>would be returned along with all other variations in case</a:t>
            </a:r>
          </a:p>
          <a:p>
            <a:r>
              <a:rPr lang="en-US" dirty="0" smtClean="0"/>
              <a:t>To force case sensitivity in a regular expression:</a:t>
            </a:r>
          </a:p>
          <a:p>
            <a:pPr lvl="1"/>
            <a:r>
              <a:rPr lang="en-US" dirty="0" smtClean="0"/>
              <a:t>REGEXP BINARY ‘expression’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8972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with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single pipe ‘|’ to relate two or more patterns</a:t>
            </a:r>
          </a:p>
          <a:p>
            <a:r>
              <a:rPr lang="en-US" dirty="0" smtClean="0"/>
              <a:t>REGEXP </a:t>
            </a:r>
            <a:r>
              <a:rPr lang="en-US" dirty="0" err="1" smtClean="0"/>
              <a:t>firstPattern</a:t>
            </a:r>
            <a:r>
              <a:rPr lang="en-US" dirty="0" smtClean="0"/>
              <a:t> | </a:t>
            </a:r>
            <a:r>
              <a:rPr lang="en-US" dirty="0" err="1" smtClean="0"/>
              <a:t>secondPattern</a:t>
            </a:r>
            <a:endParaRPr lang="en-US" dirty="0" smtClean="0"/>
          </a:p>
          <a:p>
            <a:r>
              <a:rPr lang="en-US" dirty="0" smtClean="0"/>
              <a:t>REGEXP </a:t>
            </a:r>
            <a:r>
              <a:rPr lang="en-US" dirty="0" err="1" smtClean="0"/>
              <a:t>firstPattern</a:t>
            </a:r>
            <a:r>
              <a:rPr lang="en-US" dirty="0" smtClean="0"/>
              <a:t> | </a:t>
            </a:r>
            <a:r>
              <a:rPr lang="en-US" dirty="0" err="1" smtClean="0"/>
              <a:t>secondPattern</a:t>
            </a:r>
            <a:r>
              <a:rPr lang="en-US" dirty="0" smtClean="0"/>
              <a:t> | </a:t>
            </a:r>
            <a:r>
              <a:rPr lang="en-US" dirty="0" err="1" smtClean="0"/>
              <a:t>thirdPattern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5730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REGEXP matching any of a set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list of acceptable characters goes in square brackets [ABC]</a:t>
            </a:r>
          </a:p>
          <a:p>
            <a:pPr lvl="1"/>
            <a:r>
              <a:rPr lang="en-US" dirty="0" smtClean="0"/>
              <a:t>The characters in [] are termed a set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‘[ABC]’</a:t>
            </a:r>
          </a:p>
          <a:p>
            <a:pPr lvl="1"/>
            <a:r>
              <a:rPr lang="en-US" dirty="0" smtClean="0"/>
              <a:t>Would return any field containing A B or C in combination with any other characters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‘[ABC] large’</a:t>
            </a:r>
          </a:p>
          <a:p>
            <a:pPr lvl="1"/>
            <a:r>
              <a:rPr lang="en-US" dirty="0" smtClean="0"/>
              <a:t>would return records with </a:t>
            </a:r>
            <a:r>
              <a:rPr lang="en-US" dirty="0" err="1" smtClean="0"/>
              <a:t>fieldName</a:t>
            </a:r>
            <a:r>
              <a:rPr lang="en-US" dirty="0" smtClean="0"/>
              <a:t> containing A B or C and large</a:t>
            </a:r>
          </a:p>
          <a:p>
            <a:r>
              <a:rPr lang="en-US" dirty="0" smtClean="0"/>
              <a:t>To negate a set: REGEXP ‘[^ABC]’ </a:t>
            </a:r>
          </a:p>
          <a:p>
            <a:pPr lvl="1"/>
            <a:r>
              <a:rPr lang="en-US" dirty="0" smtClean="0"/>
              <a:t>Would return on those records for which the field does not contain A, B or C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579334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REGEXP matching a range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REGEXP ‘[1234567890]’</a:t>
            </a:r>
          </a:p>
          <a:p>
            <a:r>
              <a:rPr lang="en-US" dirty="0" smtClean="0"/>
              <a:t>REGEXP ‘[1-9]’</a:t>
            </a:r>
          </a:p>
          <a:p>
            <a:pPr lvl="1"/>
            <a:r>
              <a:rPr lang="en-US" dirty="0" smtClean="0"/>
              <a:t>Both match any numeric character</a:t>
            </a:r>
          </a:p>
          <a:p>
            <a:r>
              <a:rPr lang="en-US" dirty="0" smtClean="0"/>
              <a:t>REGEXP ‘[a-z]’</a:t>
            </a:r>
          </a:p>
          <a:p>
            <a:pPr lvl="1"/>
            <a:r>
              <a:rPr lang="en-US" dirty="0" smtClean="0"/>
              <a:t>Matches any alpha character a through z</a:t>
            </a:r>
          </a:p>
          <a:p>
            <a:r>
              <a:rPr lang="en-US" dirty="0" smtClean="0"/>
              <a:t>REGEXP ‘[a-d]’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atches any alpha character a through d</a:t>
            </a:r>
          </a:p>
        </p:txBody>
      </p:sp>
    </p:spTree>
    <p:extLst>
      <p:ext uri="{BB962C8B-B14F-4D97-AF65-F5344CB8AC3E}">
        <p14:creationId xmlns="" xmlns:p14="http://schemas.microsoft.com/office/powerpoint/2010/main" val="3709428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escape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  [  ]  |and (  ) and – have special meaning</a:t>
            </a:r>
          </a:p>
          <a:p>
            <a:r>
              <a:rPr lang="en-US" dirty="0" smtClean="0"/>
              <a:t>To include in a pattern use \\ to escape the normal meaning of the character</a:t>
            </a:r>
          </a:p>
          <a:p>
            <a:r>
              <a:rPr lang="en-US" dirty="0" smtClean="0"/>
              <a:t>REGEXP \\.</a:t>
            </a:r>
          </a:p>
          <a:p>
            <a:pPr lvl="1"/>
            <a:r>
              <a:rPr lang="en-US" dirty="0" smtClean="0"/>
              <a:t>Means “find a period”</a:t>
            </a:r>
          </a:p>
          <a:p>
            <a:r>
              <a:rPr lang="en-US" dirty="0" smtClean="0"/>
              <a:t>REGEXP \\-</a:t>
            </a:r>
          </a:p>
          <a:p>
            <a:pPr lvl="1"/>
            <a:r>
              <a:rPr lang="en-US" dirty="0" smtClean="0"/>
              <a:t>Means “find a dash”</a:t>
            </a:r>
          </a:p>
          <a:p>
            <a:r>
              <a:rPr lang="en-US" dirty="0" smtClean="0"/>
              <a:t>\\” means find </a:t>
            </a:r>
            <a:r>
              <a:rPr lang="en-US" dirty="0" smtClean="0"/>
              <a:t>a </a:t>
            </a:r>
            <a:r>
              <a:rPr lang="en-US" dirty="0" smtClean="0"/>
              <a:t>” character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4286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file"/>
              </a:rPr>
              <a:t>\\f</a:t>
            </a:r>
            <a:r>
              <a:rPr lang="en-US" dirty="0" smtClean="0"/>
              <a:t> is form feed</a:t>
            </a:r>
          </a:p>
          <a:p>
            <a:r>
              <a:rPr lang="en-US" dirty="0" smtClean="0">
                <a:hlinkClick r:id="rId3" action="ppaction://hlinkfile"/>
              </a:rPr>
              <a:t>\\n</a:t>
            </a:r>
            <a:r>
              <a:rPr lang="en-US" dirty="0" smtClean="0"/>
              <a:t> is new line</a:t>
            </a:r>
          </a:p>
          <a:p>
            <a:r>
              <a:rPr lang="en-US" dirty="0" smtClean="0">
                <a:hlinkClick r:id="rId4" action="ppaction://hlinkfile"/>
              </a:rPr>
              <a:t>\\r</a:t>
            </a:r>
            <a:r>
              <a:rPr lang="en-US" dirty="0" smtClean="0"/>
              <a:t> is carriage return</a:t>
            </a:r>
          </a:p>
          <a:p>
            <a:r>
              <a:rPr lang="en-US" dirty="0" smtClean="0">
                <a:hlinkClick r:id="rId5" action="ppaction://hlinkfile"/>
              </a:rPr>
              <a:t>\\t</a:t>
            </a:r>
            <a:r>
              <a:rPr lang="en-US" dirty="0" smtClean="0"/>
              <a:t> is a tab</a:t>
            </a:r>
          </a:p>
          <a:p>
            <a:r>
              <a:rPr lang="en-US" dirty="0" smtClean="0">
                <a:hlinkClick r:id="rId6" action="ppaction://hlinkfile"/>
              </a:rPr>
              <a:t>\\v</a:t>
            </a:r>
            <a:r>
              <a:rPr lang="en-US" dirty="0" smtClean="0"/>
              <a:t> is a vertical tab</a:t>
            </a:r>
          </a:p>
          <a:p>
            <a:r>
              <a:rPr lang="en-US" dirty="0" smtClean="0"/>
              <a:t>\\\ is a backslash</a:t>
            </a:r>
          </a:p>
          <a:p>
            <a:r>
              <a:rPr lang="en-US" dirty="0" smtClean="0"/>
              <a:t>Note: other languages use a single \ to escape; MySQL requires 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8304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 action="ppaction://hlinkfile"/>
              </a:rPr>
              <a:t>\\</a:t>
            </a:r>
            <a:r>
              <a:rPr lang="en-US" dirty="0" smtClean="0"/>
              <a:t>d </a:t>
            </a:r>
            <a:r>
              <a:rPr lang="en-US" dirty="0" smtClean="0"/>
              <a:t>is </a:t>
            </a:r>
            <a:r>
              <a:rPr lang="en-US" dirty="0" smtClean="0"/>
              <a:t>any digit 0 - 9</a:t>
            </a:r>
            <a:endParaRPr lang="en-US" dirty="0" smtClean="0"/>
          </a:p>
          <a:p>
            <a:r>
              <a:rPr lang="en-US" dirty="0" smtClean="0">
                <a:hlinkClick r:id="rId2" action="ppaction://hlinkfile"/>
              </a:rPr>
              <a:t>\\</a:t>
            </a:r>
            <a:r>
              <a:rPr lang="en-US" dirty="0" smtClean="0"/>
              <a:t>D is any non-digit</a:t>
            </a:r>
            <a:endParaRPr lang="en-US" dirty="0" smtClean="0"/>
          </a:p>
          <a:p>
            <a:r>
              <a:rPr lang="en-US" dirty="0" smtClean="0">
                <a:hlinkClick r:id="rId2" action="ppaction://hlinkfile"/>
              </a:rPr>
              <a:t>\\</a:t>
            </a:r>
            <a:r>
              <a:rPr lang="en-US" dirty="0" smtClean="0"/>
              <a:t>n </a:t>
            </a:r>
            <a:r>
              <a:rPr lang="en-US" dirty="0" smtClean="0"/>
              <a:t>is </a:t>
            </a:r>
            <a:r>
              <a:rPr lang="en-US" dirty="0" smtClean="0"/>
              <a:t>newline character</a:t>
            </a:r>
            <a:endParaRPr lang="en-US" dirty="0" smtClean="0"/>
          </a:p>
          <a:p>
            <a:r>
              <a:rPr lang="en-US" dirty="0" smtClean="0">
                <a:hlinkClick r:id="rId2" action="ppaction://hlinkfile"/>
              </a:rPr>
              <a:t>\\</a:t>
            </a:r>
            <a:r>
              <a:rPr lang="en-US" dirty="0" smtClean="0"/>
              <a:t>s </a:t>
            </a:r>
            <a:r>
              <a:rPr lang="en-US" dirty="0" smtClean="0"/>
              <a:t>is </a:t>
            </a:r>
            <a:r>
              <a:rPr lang="en-US" dirty="0" smtClean="0"/>
              <a:t>any whitespace, including newline</a:t>
            </a:r>
            <a:endParaRPr lang="en-US" dirty="0" smtClean="0"/>
          </a:p>
          <a:p>
            <a:r>
              <a:rPr lang="en-US" dirty="0" smtClean="0">
                <a:hlinkClick r:id="rId2" action="ppaction://hlinkfile"/>
              </a:rPr>
              <a:t>\\</a:t>
            </a:r>
            <a:r>
              <a:rPr lang="en-US" dirty="0" smtClean="0"/>
              <a:t>w </a:t>
            </a:r>
            <a:r>
              <a:rPr lang="en-US" dirty="0" smtClean="0"/>
              <a:t>is </a:t>
            </a:r>
            <a:r>
              <a:rPr lang="en-US" dirty="0" smtClean="0"/>
              <a:t>any word, including underscore</a:t>
            </a:r>
            <a:endParaRPr lang="en-US" dirty="0" smtClean="0"/>
          </a:p>
          <a:p>
            <a:r>
              <a:rPr lang="en-US" dirty="0" smtClean="0"/>
              <a:t>\\un matches n, where n is a 4 hex digit Unicode value. E.g. </a:t>
            </a:r>
            <a:r>
              <a:rPr lang="en-US" dirty="0" smtClean="0">
                <a:hlinkClick r:id="rId3" action="ppaction://hlinkfile"/>
              </a:rPr>
              <a:t>\\u00A9</a:t>
            </a:r>
            <a:r>
              <a:rPr lang="en-US" dirty="0" smtClean="0"/>
              <a:t> matches the copyright symbol</a:t>
            </a:r>
            <a:endParaRPr lang="en-US" dirty="0" smtClean="0"/>
          </a:p>
          <a:p>
            <a:r>
              <a:rPr lang="en-US" dirty="0" smtClean="0"/>
              <a:t>Note: </a:t>
            </a:r>
            <a:r>
              <a:rPr lang="en-US" dirty="0" smtClean="0"/>
              <a:t>all other </a:t>
            </a:r>
            <a:r>
              <a:rPr lang="en-US" dirty="0" smtClean="0"/>
              <a:t>languages use a single \ to escape; MySQL requires 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83049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character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Letter or digit: [:</a:t>
            </a:r>
            <a:r>
              <a:rPr lang="en-US" dirty="0" err="1" smtClean="0"/>
              <a:t>alnum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Alpha character: [:alpha:]</a:t>
            </a:r>
          </a:p>
          <a:p>
            <a:r>
              <a:rPr lang="en-US" dirty="0" smtClean="0"/>
              <a:t>Space or tab: [:blank:]</a:t>
            </a:r>
          </a:p>
          <a:p>
            <a:r>
              <a:rPr lang="en-US" dirty="0" smtClean="0"/>
              <a:t>ASCII Control </a:t>
            </a:r>
            <a:r>
              <a:rPr lang="en-US" dirty="0" err="1" smtClean="0"/>
              <a:t>Chacters</a:t>
            </a:r>
            <a:r>
              <a:rPr lang="en-US" dirty="0"/>
              <a:t>,</a:t>
            </a:r>
            <a:r>
              <a:rPr lang="en-US" dirty="0" smtClean="0"/>
              <a:t> ASCII 0-31 and127: [:</a:t>
            </a:r>
            <a:r>
              <a:rPr lang="en-US" dirty="0" err="1" smtClean="0"/>
              <a:t>cntrl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Any digit same as [1-9]: [:digit:]</a:t>
            </a:r>
          </a:p>
          <a:p>
            <a:r>
              <a:rPr lang="en-US" dirty="0" smtClean="0"/>
              <a:t>Printable characters but not space: [:graph:]</a:t>
            </a:r>
          </a:p>
          <a:p>
            <a:r>
              <a:rPr lang="en-US" dirty="0" smtClean="0"/>
              <a:t>Lower-case letters: [:lower:]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96470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character classes (more)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printable character: [:print:]</a:t>
            </a:r>
          </a:p>
          <a:p>
            <a:r>
              <a:rPr lang="en-US" dirty="0" smtClean="0"/>
              <a:t>Any character not alpha and not a digit: [:</a:t>
            </a:r>
            <a:r>
              <a:rPr lang="en-US" dirty="0" err="1" smtClean="0"/>
              <a:t>punct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Any whitespace character including spaces, tabs, line feeds, </a:t>
            </a:r>
            <a:r>
              <a:rPr lang="en-US" dirty="0" err="1" smtClean="0"/>
              <a:t>carrage</a:t>
            </a:r>
            <a:r>
              <a:rPr lang="en-US" dirty="0" smtClean="0"/>
              <a:t> returns, form feed or vertical tab: [:space:]</a:t>
            </a:r>
          </a:p>
          <a:p>
            <a:r>
              <a:rPr lang="en-US" dirty="0" smtClean="0"/>
              <a:t>Upper case alphas: [:upper:]</a:t>
            </a:r>
          </a:p>
          <a:p>
            <a:r>
              <a:rPr lang="en-US" dirty="0" smtClean="0"/>
              <a:t>Any hexadecimal digit: [:</a:t>
            </a:r>
            <a:r>
              <a:rPr lang="en-US" dirty="0" err="1" smtClean="0"/>
              <a:t>xdigit</a:t>
            </a:r>
            <a:r>
              <a:rPr lang="en-US" dirty="0" smtClean="0"/>
              <a:t>:] or [a-fA-F0-9]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50636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Regular Expressions?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extensive pattern-matching notation of regular expressions enables you to quickly parse large amounts of text to find specific character patterns.</a:t>
            </a:r>
          </a:p>
          <a:p>
            <a:r>
              <a:rPr lang="en-US" dirty="0" smtClean="0"/>
              <a:t>For example, the </a:t>
            </a:r>
            <a:r>
              <a:rPr lang="en-US" dirty="0" err="1" smtClean="0"/>
              <a:t>regexp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^[ \t]+|[ \t]+$ </a:t>
            </a:r>
            <a:br>
              <a:rPr lang="en-US" dirty="0" smtClean="0">
                <a:latin typeface="Courier New" pitchFamily="49" charset="0"/>
                <a:cs typeface="Courier New" pitchFamily="49" charset="0"/>
              </a:rPr>
            </a:br>
            <a:r>
              <a:rPr lang="en-US" dirty="0" smtClean="0"/>
              <a:t>matches excess whitespace at the beginning or end of a line.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Matching Multiple instances of a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Metacharacters</a:t>
            </a:r>
            <a:endParaRPr lang="en-US" dirty="0" smtClean="0"/>
          </a:p>
          <a:p>
            <a:pPr lvl="1"/>
            <a:r>
              <a:rPr lang="en-US" dirty="0" smtClean="0"/>
              <a:t>* </a:t>
            </a:r>
            <a:r>
              <a:rPr lang="en-US" dirty="0" smtClean="0"/>
              <a:t>M</a:t>
            </a:r>
            <a:r>
              <a:rPr lang="en-US" dirty="0" smtClean="0"/>
              <a:t>atches </a:t>
            </a:r>
            <a:r>
              <a:rPr lang="en-US" dirty="0" smtClean="0"/>
              <a:t>0 or more</a:t>
            </a:r>
          </a:p>
          <a:p>
            <a:pPr lvl="1"/>
            <a:r>
              <a:rPr lang="en-US" dirty="0" smtClean="0"/>
              <a:t>+ </a:t>
            </a:r>
            <a:r>
              <a:rPr lang="en-US" dirty="0" smtClean="0"/>
              <a:t>Matches </a:t>
            </a:r>
            <a:r>
              <a:rPr lang="en-US" dirty="0" smtClean="0"/>
              <a:t>1 or more</a:t>
            </a:r>
          </a:p>
          <a:p>
            <a:pPr lvl="1"/>
            <a:r>
              <a:rPr lang="en-US" dirty="0" smtClean="0"/>
              <a:t>? Matches 0 or 1</a:t>
            </a:r>
          </a:p>
          <a:p>
            <a:pPr lvl="1"/>
            <a:r>
              <a:rPr lang="en-US" dirty="0" smtClean="0"/>
              <a:t>{n} matches exactly this many of preceding pattern</a:t>
            </a:r>
          </a:p>
          <a:p>
            <a:pPr lvl="1"/>
            <a:r>
              <a:rPr lang="en-US" dirty="0" smtClean="0"/>
              <a:t>{n,} matches at least the n number of matches</a:t>
            </a:r>
          </a:p>
          <a:p>
            <a:pPr lvl="1"/>
            <a:r>
              <a:rPr lang="en-US" dirty="0"/>
              <a:t>{</a:t>
            </a:r>
            <a:r>
              <a:rPr lang="en-US" dirty="0" err="1" smtClean="0"/>
              <a:t>n,m</a:t>
            </a:r>
            <a:r>
              <a:rPr lang="en-US" dirty="0" smtClean="0"/>
              <a:t>} specifies an inclusive range of matches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69042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^ is used to match start of text in a field</a:t>
            </a:r>
          </a:p>
          <a:p>
            <a:r>
              <a:rPr lang="en-US" dirty="0" smtClean="0"/>
              <a:t>$ is used to match the end of text in a field</a:t>
            </a:r>
          </a:p>
          <a:p>
            <a:r>
              <a:rPr lang="en-US" dirty="0" smtClean="0"/>
              <a:t>[[:&lt;:]] matches a word that starts with a pattern</a:t>
            </a:r>
          </a:p>
          <a:p>
            <a:r>
              <a:rPr lang="en-US" dirty="0" smtClean="0"/>
              <a:t>[[:&gt;:]] matches a word that ends with </a:t>
            </a:r>
            <a:r>
              <a:rPr lang="en-US" smtClean="0"/>
              <a:t>a pattern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7323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Regular Expressions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52326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Special Strings used to match text</a:t>
            </a:r>
          </a:p>
          <a:p>
            <a:r>
              <a:rPr lang="en-US" dirty="0" smtClean="0"/>
              <a:t>Used in a variety of languages,  text editors, and operating systems</a:t>
            </a:r>
          </a:p>
          <a:p>
            <a:r>
              <a:rPr lang="en-US" dirty="0" smtClean="0"/>
              <a:t>Created using Regular Expression Language</a:t>
            </a:r>
          </a:p>
          <a:p>
            <a:pPr lvl="1"/>
            <a:r>
              <a:rPr lang="en-US" dirty="0" smtClean="0"/>
              <a:t>Special syntax</a:t>
            </a:r>
          </a:p>
          <a:p>
            <a:pPr lvl="1"/>
            <a:r>
              <a:rPr lang="en-US" dirty="0" smtClean="0"/>
              <a:t>Tricks to create and use</a:t>
            </a:r>
          </a:p>
          <a:p>
            <a:pPr lvl="1"/>
            <a:r>
              <a:rPr lang="en-US" dirty="0" smtClean="0"/>
              <a:t>Characters in the </a:t>
            </a:r>
            <a:r>
              <a:rPr lang="en-US" dirty="0" err="1" smtClean="0"/>
              <a:t>regexp</a:t>
            </a:r>
            <a:r>
              <a:rPr lang="en-US" dirty="0" smtClean="0"/>
              <a:t> are either </a:t>
            </a:r>
            <a:r>
              <a:rPr lang="en-US" dirty="0" err="1" smtClean="0"/>
              <a:t>metacharacters</a:t>
            </a:r>
            <a:r>
              <a:rPr lang="en-US" dirty="0" smtClean="0"/>
              <a:t> with a special meaning, or literal characters to match.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924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MySQL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MySQL offers a limited subset of Regular Expression Language tools</a:t>
            </a:r>
          </a:p>
          <a:p>
            <a:r>
              <a:rPr lang="en-US" dirty="0" smtClean="0"/>
              <a:t>Invoked using REGEXP</a:t>
            </a:r>
          </a:p>
          <a:p>
            <a:r>
              <a:rPr lang="en-US" dirty="0" smtClean="0"/>
              <a:t>Works similarly to LIKE</a:t>
            </a:r>
          </a:p>
          <a:p>
            <a:pPr lvl="1"/>
            <a:r>
              <a:rPr lang="en-US" dirty="0" smtClean="0"/>
              <a:t>Except more flexible </a:t>
            </a:r>
          </a:p>
          <a:p>
            <a:r>
              <a:rPr lang="en-US" dirty="0" smtClean="0"/>
              <a:t>Used in WHERE clauses to limit query return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352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alp_customer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WHERE address LIKE '%Garner%';</a:t>
            </a:r>
          </a:p>
          <a:p>
            <a:r>
              <a:rPr lang="en-US" dirty="0" smtClean="0"/>
              <a:t>Functions same as: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alp_customer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WHERE address REGEXP 'Garner';</a:t>
            </a:r>
          </a:p>
          <a:p>
            <a:r>
              <a:rPr lang="en-US" dirty="0" smtClean="0"/>
              <a:t>Pro: Allows more complex pattern searching.</a:t>
            </a:r>
          </a:p>
          <a:p>
            <a:r>
              <a:rPr lang="en-US" dirty="0" smtClean="0"/>
              <a:t>Con: Regular Expressions themselves are a more complex topic.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REGEXP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Boolean "or”</a:t>
            </a:r>
            <a:br>
              <a:rPr lang="en-US" sz="2000" dirty="0" smtClean="0"/>
            </a:br>
            <a:r>
              <a:rPr lang="en-US" sz="2000" dirty="0" smtClean="0"/>
              <a:t>A vertical bar separates alternatives. </a:t>
            </a:r>
            <a:br>
              <a:rPr lang="en-US" sz="2000" dirty="0" smtClean="0"/>
            </a:br>
            <a:r>
              <a:rPr lang="en-US" sz="2000" dirty="0" smtClean="0"/>
              <a:t>For example, </a:t>
            </a:r>
            <a:r>
              <a:rPr lang="en-US" sz="2000" dirty="0" err="1" smtClean="0"/>
              <a:t>gray|grey</a:t>
            </a:r>
            <a:r>
              <a:rPr lang="en-US" sz="2000" dirty="0" smtClean="0"/>
              <a:t> can match "gray" or "grey".</a:t>
            </a:r>
          </a:p>
          <a:p>
            <a:r>
              <a:rPr lang="en-US" sz="2000" dirty="0" smtClean="0"/>
              <a:t>Grouping</a:t>
            </a:r>
            <a:br>
              <a:rPr lang="en-US" sz="2000" dirty="0" smtClean="0"/>
            </a:br>
            <a:r>
              <a:rPr lang="en-US" sz="2000" dirty="0" smtClean="0"/>
              <a:t>Parentheses are used to define the scope and precedence of the operators (among other uses). </a:t>
            </a:r>
            <a:br>
              <a:rPr lang="en-US" sz="2000" dirty="0" smtClean="0"/>
            </a:br>
            <a:r>
              <a:rPr lang="en-US" sz="2000" dirty="0" smtClean="0"/>
              <a:t>For example, </a:t>
            </a:r>
            <a:r>
              <a:rPr lang="en-US" sz="2000" dirty="0" err="1" smtClean="0"/>
              <a:t>gray|grey</a:t>
            </a:r>
            <a:r>
              <a:rPr lang="en-US" sz="2000" dirty="0" smtClean="0"/>
              <a:t> and </a:t>
            </a:r>
            <a:r>
              <a:rPr lang="en-US" sz="2000" dirty="0" err="1" smtClean="0"/>
              <a:t>gr</a:t>
            </a:r>
            <a:r>
              <a:rPr lang="en-US" sz="2000" dirty="0" smtClean="0"/>
              <a:t>(</a:t>
            </a:r>
            <a:r>
              <a:rPr lang="en-US" sz="2000" dirty="0" err="1" smtClean="0"/>
              <a:t>a|e</a:t>
            </a:r>
            <a:r>
              <a:rPr lang="en-US" sz="2000" dirty="0" smtClean="0"/>
              <a:t>)y are equivalent patterns which both describe the set of "gray" or "grey".</a:t>
            </a:r>
          </a:p>
          <a:p>
            <a:r>
              <a:rPr lang="en-US" sz="2000" dirty="0" smtClean="0"/>
              <a:t>Quantification</a:t>
            </a:r>
            <a:br>
              <a:rPr lang="en-US" sz="2000" dirty="0" smtClean="0"/>
            </a:br>
            <a:r>
              <a:rPr lang="en-US" sz="2000" dirty="0" smtClean="0"/>
              <a:t>A quantifier after a token (such as a character) or group specifies how often that preceding element is allowed to occur. The most common quantifiers are the question mark ?  the asterisk *  and the plus sign +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REGEXP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? The question mark indicates there is zero or one of the preceding element. For example, </a:t>
            </a:r>
            <a:r>
              <a:rPr lang="en-US" sz="2400" dirty="0" err="1" smtClean="0"/>
              <a:t>colou?r</a:t>
            </a:r>
            <a:r>
              <a:rPr lang="en-US" sz="2400" dirty="0" smtClean="0"/>
              <a:t> matches both "color" and "</a:t>
            </a:r>
            <a:r>
              <a:rPr lang="en-US" sz="2400" dirty="0" err="1" smtClean="0"/>
              <a:t>colour</a:t>
            </a:r>
            <a:r>
              <a:rPr lang="en-US" sz="2400" dirty="0" smtClean="0"/>
              <a:t>". </a:t>
            </a:r>
          </a:p>
          <a:p>
            <a:r>
              <a:rPr lang="en-US" sz="2400" dirty="0" smtClean="0"/>
              <a:t>* The asterisk indicates there is zero or more of the preceding element. For example, </a:t>
            </a:r>
            <a:r>
              <a:rPr lang="en-US" sz="2400" dirty="0" err="1" smtClean="0"/>
              <a:t>ab</a:t>
            </a:r>
            <a:r>
              <a:rPr lang="en-US" sz="2400" dirty="0" smtClean="0"/>
              <a:t>*c matches "ac", "</a:t>
            </a:r>
            <a:r>
              <a:rPr lang="en-US" sz="2400" dirty="0" err="1" smtClean="0"/>
              <a:t>abc</a:t>
            </a:r>
            <a:r>
              <a:rPr lang="en-US" sz="2400" dirty="0" smtClean="0"/>
              <a:t>", "</a:t>
            </a:r>
            <a:r>
              <a:rPr lang="en-US" sz="2400" dirty="0" err="1" smtClean="0"/>
              <a:t>abbc</a:t>
            </a:r>
            <a:r>
              <a:rPr lang="en-US" sz="2400" dirty="0" smtClean="0"/>
              <a:t>", "</a:t>
            </a:r>
            <a:r>
              <a:rPr lang="en-US" sz="2400" dirty="0" err="1" smtClean="0"/>
              <a:t>abbbc</a:t>
            </a:r>
            <a:r>
              <a:rPr lang="en-US" sz="2400" dirty="0" smtClean="0"/>
              <a:t>", and so on. </a:t>
            </a:r>
          </a:p>
          <a:p>
            <a:r>
              <a:rPr lang="en-US" sz="2400" dirty="0" smtClean="0"/>
              <a:t>+ The plus sign indicates there is one or more of the preceding element. For example, </a:t>
            </a:r>
            <a:r>
              <a:rPr lang="en-US" sz="2400" dirty="0" err="1" smtClean="0"/>
              <a:t>ab+c</a:t>
            </a:r>
            <a:r>
              <a:rPr lang="en-US" sz="2400" dirty="0" smtClean="0"/>
              <a:t> matches "</a:t>
            </a:r>
            <a:r>
              <a:rPr lang="en-US" sz="2400" dirty="0" err="1" smtClean="0"/>
              <a:t>abc</a:t>
            </a:r>
            <a:r>
              <a:rPr lang="en-US" sz="2400" dirty="0" smtClean="0"/>
              <a:t>", "</a:t>
            </a:r>
            <a:r>
              <a:rPr lang="en-US" sz="2400" dirty="0" err="1" smtClean="0"/>
              <a:t>abbc</a:t>
            </a:r>
            <a:r>
              <a:rPr lang="en-US" sz="2400" dirty="0" smtClean="0"/>
              <a:t>", "</a:t>
            </a:r>
            <a:r>
              <a:rPr lang="en-US" sz="2400" dirty="0" err="1" smtClean="0"/>
              <a:t>abbbc</a:t>
            </a:r>
            <a:r>
              <a:rPr lang="en-US" sz="2400" dirty="0" smtClean="0"/>
              <a:t>", and so on, but not "ac". </a:t>
            </a:r>
          </a:p>
          <a:p>
            <a:endParaRPr lang="en-US" sz="2400" dirty="0" smtClean="0"/>
          </a:p>
          <a:p>
            <a:r>
              <a:rPr lang="en-US" sz="2400" dirty="0" smtClean="0"/>
              <a:t>These constructions can be combined to form arbitrarily complex expressions,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REGEXP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records with a field value containing an </a:t>
            </a:r>
            <a:r>
              <a:rPr lang="en-US" b="1" dirty="0" smtClean="0"/>
              <a:t>exact match </a:t>
            </a:r>
            <a:r>
              <a:rPr lang="en-US" dirty="0" smtClean="0"/>
              <a:t>to a chosen pattern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‘CCCC’</a:t>
            </a:r>
          </a:p>
          <a:p>
            <a:pPr lvl="1"/>
            <a:r>
              <a:rPr lang="en-US" dirty="0" smtClean="0"/>
              <a:t>‘CCCC’ is a character pattern to be exactly matched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‘SYM_56’</a:t>
            </a:r>
          </a:p>
          <a:p>
            <a:pPr lvl="1"/>
            <a:r>
              <a:rPr lang="en-US" dirty="0" smtClean="0"/>
              <a:t>Returns only those rows in which the string ‘SYM_56’ appears anywhere </a:t>
            </a:r>
            <a:r>
              <a:rPr lang="en-US" dirty="0" err="1" smtClean="0"/>
              <a:t>withing</a:t>
            </a:r>
            <a:r>
              <a:rPr lang="en-US" dirty="0" smtClean="0"/>
              <a:t> the </a:t>
            </a:r>
            <a:r>
              <a:rPr lang="en-US" dirty="0" err="1" smtClean="0"/>
              <a:t>productLine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Works exactly like </a:t>
            </a:r>
            <a:r>
              <a:rPr lang="en-US" dirty="0" err="1" smtClean="0"/>
              <a:t>LIKE</a:t>
            </a:r>
            <a:r>
              <a:rPr lang="en-US" dirty="0" smtClean="0"/>
              <a:t> except 24 SYM_56 would be accepted with REGEXP but rejected by LIKE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33971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1007</Words>
  <Application>Microsoft Office PowerPoint</Application>
  <PresentationFormat>On-screen Show (4:3)</PresentationFormat>
  <Paragraphs>129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MySQL Regular Expressions</vt:lpstr>
      <vt:lpstr>What are Regular Expressions?</vt:lpstr>
      <vt:lpstr>Example Regular Expressions</vt:lpstr>
      <vt:lpstr>Regular Expressions</vt:lpstr>
      <vt:lpstr>IN MySQL</vt:lpstr>
      <vt:lpstr>Example</vt:lpstr>
      <vt:lpstr>Basic REGEXP Metacharacters</vt:lpstr>
      <vt:lpstr>Basic REGEXP Metacharacters</vt:lpstr>
      <vt:lpstr>Using REGEXP To:</vt:lpstr>
      <vt:lpstr>Using REGEXP To:</vt:lpstr>
      <vt:lpstr>Regular Expressions and “Case”</vt:lpstr>
      <vt:lpstr>REGEXP with Alternatives</vt:lpstr>
      <vt:lpstr>REGEXP matching any of a set of characters</vt:lpstr>
      <vt:lpstr>REGEXP matching a range of characters</vt:lpstr>
      <vt:lpstr>REGEXP escape sequences</vt:lpstr>
      <vt:lpstr>REGEXP Metacharacters</vt:lpstr>
      <vt:lpstr>REGEXP Metacharacters</vt:lpstr>
      <vt:lpstr>REGEXP character classes</vt:lpstr>
      <vt:lpstr>REGEXP character classes (more)</vt:lpstr>
      <vt:lpstr>Matching Multiple instances of a pattern</vt:lpstr>
      <vt:lpstr>More metacharacters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Regular Expressions</dc:title>
  <dc:creator>Charlie</dc:creator>
  <cp:lastModifiedBy>John</cp:lastModifiedBy>
  <cp:revision>18</cp:revision>
  <dcterms:created xsi:type="dcterms:W3CDTF">2010-12-05T21:34:01Z</dcterms:created>
  <dcterms:modified xsi:type="dcterms:W3CDTF">2014-07-30T14:06:15Z</dcterms:modified>
</cp:coreProperties>
</file>